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DIABETIC KETOACIDOSIS (DKA)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65760" y="65836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86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MANSOURA ENDOCRINOLOGY ICU — QUICK CARD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9006840" y="164592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Glucose ≥200 mg/dL (or Hx diabetes)</a:t>
            </a:r>
            <a:endParaRPr lang="en-US" sz="1050" dirty="0"/>
          </a:p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Blood ketones ≥3.0 mmol/L</a:t>
            </a:r>
            <a:endParaRPr lang="en-US" sz="1050" dirty="0"/>
          </a:p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 &lt;7.3 or HCO3 &lt;18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0F6B6B"/>
          </a:solidFill>
          <a:ln/>
        </p:spPr>
      </p:sp>
      <p:sp>
        <p:nvSpPr>
          <p:cNvPr id="6" name="Text 4"/>
          <p:cNvSpPr/>
          <p:nvPr/>
        </p:nvSpPr>
        <p:spPr>
          <a:xfrm>
            <a:off x="411480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FLUIDS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65760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8056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0.9% NaCl 15–20 mL/kg/hr first hour.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0.45% NaCl if corrected Na normal/high; keep 0.9% if low.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 50% of deficit in 8–12 h.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448763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10" name="Shape 8"/>
          <p:cNvSpPr/>
          <p:nvPr/>
        </p:nvSpPr>
        <p:spPr>
          <a:xfrm>
            <a:off x="2704795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91C1C"/>
          </a:solidFill>
          <a:ln/>
        </p:spPr>
      </p:sp>
      <p:sp>
        <p:nvSpPr>
          <p:cNvPr id="11" name="Text 9"/>
          <p:cNvSpPr/>
          <p:nvPr/>
        </p:nvSpPr>
        <p:spPr>
          <a:xfrm>
            <a:off x="2750515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CHECK K+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704795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DEAEA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87091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K+ &lt;3.3: HOLD insulin — replace K+ first.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K+ 3.3–5.3: add 20–30 mEq KCl/L fluid.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K+ &gt;5.3: no KCl, recheck 2h.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87798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15" name="Shape 13"/>
          <p:cNvSpPr/>
          <p:nvPr/>
        </p:nvSpPr>
        <p:spPr>
          <a:xfrm>
            <a:off x="5043830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1E7B34"/>
          </a:solidFill>
          <a:ln/>
        </p:spPr>
      </p:sp>
      <p:sp>
        <p:nvSpPr>
          <p:cNvPr id="16" name="Text 14"/>
          <p:cNvSpPr/>
          <p:nvPr/>
        </p:nvSpPr>
        <p:spPr>
          <a:xfrm>
            <a:off x="5089550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INSULIN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043830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126126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Regular insulin 0.1 units/kg/hr IV infusion.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bolus dose.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start until K+ result is back.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7126834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20" name="Shape 18"/>
          <p:cNvSpPr/>
          <p:nvPr/>
        </p:nvSpPr>
        <p:spPr>
          <a:xfrm>
            <a:off x="7382866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0F6B6B"/>
          </a:solidFill>
          <a:ln/>
        </p:spPr>
      </p:sp>
      <p:sp>
        <p:nvSpPr>
          <p:cNvPr id="21" name="Text 19"/>
          <p:cNvSpPr/>
          <p:nvPr/>
        </p:nvSpPr>
        <p:spPr>
          <a:xfrm>
            <a:off x="7428586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ADJUST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382866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465162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Glucose &lt;250: add 5–10% dextrose, reduce insulin to 0.05 units/kg/hr.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blood ketones + K+ q4h.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9465869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25" name="Shape 23"/>
          <p:cNvSpPr/>
          <p:nvPr/>
        </p:nvSpPr>
        <p:spPr>
          <a:xfrm>
            <a:off x="9721901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8860B"/>
          </a:solidFill>
          <a:ln/>
        </p:spPr>
      </p:sp>
      <p:sp>
        <p:nvSpPr>
          <p:cNvPr id="26" name="Text 24"/>
          <p:cNvSpPr/>
          <p:nvPr/>
        </p:nvSpPr>
        <p:spPr>
          <a:xfrm>
            <a:off x="9767621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RESOLUTION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9721901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804197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Glucose &lt;200 AND HCO3 ≥18 AND pH &gt;7.3.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Overlap IV/SC insulin 1–2h before stopping infusion.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365760" y="3474720"/>
            <a:ext cx="11457432" cy="548640"/>
          </a:xfrm>
          <a:prstGeom prst="roundRect">
            <a:avLst>
              <a:gd name="adj" fmla="val 8333"/>
            </a:avLst>
          </a:prstGeom>
          <a:solidFill>
            <a:srgbClr val="E6F1F1"/>
          </a:solidFill>
          <a:ln w="12700">
            <a:solidFill>
              <a:srgbClr val="0F6B6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3474720"/>
            <a:ext cx="11109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ENDOCRINE ON-CALL:  </a:t>
            </a:r>
            <a:pPr indent="0" marL="0">
              <a:buNone/>
            </a:pPr>
            <a:r>
              <a:rPr lang="en-US" sz="1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DKA admission for co-management — always reachable.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365760" y="4151376"/>
            <a:ext cx="11457432" cy="2432304"/>
          </a:xfrm>
          <a:prstGeom prst="roundRect">
            <a:avLst>
              <a:gd name="adj" fmla="val 1880"/>
            </a:avLst>
          </a:prstGeom>
          <a:solidFill>
            <a:srgbClr val="FDEAEA"/>
          </a:solidFill>
          <a:ln w="15875">
            <a:solidFill>
              <a:srgbClr val="B91C1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48640" y="4215384"/>
            <a:ext cx="11109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9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 FLAGS — JUNIOR STAFF: CALL SENIOR ON-CALL IMMEDIATELY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48640" y="4517136"/>
            <a:ext cx="5545836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 &lt;7.0 or HCO3 &lt;10 mEq/L at any point during treatment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Glucose not falling ≥50–70 mg/dL/hr after 1st hour of correct insulin infusion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K+ &lt;3.3 or &gt;6.0 mEq/L on any check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368796" y="4517136"/>
            <a:ext cx="5545836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headache, confusion, or falling consciousness (cerebral edema warning)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Hemodynamic instability not responding to fluids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presentation of diabetes, pregnancy, or unclear precipitant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SIADH / SEVERE HYPONATREMIA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65760" y="65836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86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MANSOURA ENDOCRINOLOGY ICU — QUICK CARD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9006840" y="164592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&lt;125 + severe symptoms:</a:t>
            </a:r>
            <a:endParaRPr lang="en-US" sz="1050" dirty="0"/>
          </a:p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vomiting, cardioresp distress,</a:t>
            </a:r>
            <a:endParaRPr lang="en-US" sz="1050" dirty="0"/>
          </a:p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seizure, coma (GCS ≤8)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91C1C"/>
          </a:solidFill>
          <a:ln/>
        </p:spPr>
      </p:sp>
      <p:sp>
        <p:nvSpPr>
          <p:cNvPr id="6" name="Text 4"/>
          <p:cNvSpPr/>
          <p:nvPr/>
        </p:nvSpPr>
        <p:spPr>
          <a:xfrm>
            <a:off x="411480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HYPERTONIC SALINE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65760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DEAEA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8056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150mL bolus of 3% NaCl IV over 20 min.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Repeat up to 2 more times if severe symptoms persist.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448763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10" name="Shape 8"/>
          <p:cNvSpPr/>
          <p:nvPr/>
        </p:nvSpPr>
        <p:spPr>
          <a:xfrm>
            <a:off x="2704795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0F6B6B"/>
          </a:solidFill>
          <a:ln/>
        </p:spPr>
      </p:sp>
      <p:sp>
        <p:nvSpPr>
          <p:cNvPr id="11" name="Text 9"/>
          <p:cNvSpPr/>
          <p:nvPr/>
        </p:nvSpPr>
        <p:spPr>
          <a:xfrm>
            <a:off x="2750515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RECHECK Na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704795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87091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each bolus. Aim +5 mmol/L or symptom resolution, whichever first.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87798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15" name="Shape 13"/>
          <p:cNvSpPr/>
          <p:nvPr/>
        </p:nvSpPr>
        <p:spPr>
          <a:xfrm>
            <a:off x="5043830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91C1C"/>
          </a:solidFill>
          <a:ln/>
        </p:spPr>
      </p:sp>
      <p:sp>
        <p:nvSpPr>
          <p:cNvPr id="16" name="Text 14"/>
          <p:cNvSpPr/>
          <p:nvPr/>
        </p:nvSpPr>
        <p:spPr>
          <a:xfrm>
            <a:off x="5089550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WATCH THE LIMIT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043830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DEAEA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126126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Max +10 mmol/L in first 24h, +8 mmol/L per 24h after — overcorrection risks ODS.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7126834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20" name="Shape 18"/>
          <p:cNvSpPr/>
          <p:nvPr/>
        </p:nvSpPr>
        <p:spPr>
          <a:xfrm>
            <a:off x="7382866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8860B"/>
          </a:solidFill>
          <a:ln/>
        </p:spPr>
      </p:sp>
      <p:sp>
        <p:nvSpPr>
          <p:cNvPr id="21" name="Text 19"/>
          <p:cNvSpPr/>
          <p:nvPr/>
        </p:nvSpPr>
        <p:spPr>
          <a:xfrm>
            <a:off x="7428586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IF OVERSHOOTING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382866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465162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Re-lower with DDAVP + D5W (free water) rescue.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9465869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25" name="Shape 23"/>
          <p:cNvSpPr/>
          <p:nvPr/>
        </p:nvSpPr>
        <p:spPr>
          <a:xfrm>
            <a:off x="9721901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1E7B34"/>
          </a:solidFill>
          <a:ln/>
        </p:spPr>
      </p:sp>
      <p:sp>
        <p:nvSpPr>
          <p:cNvPr id="26" name="Text 24"/>
          <p:cNvSpPr/>
          <p:nvPr/>
        </p:nvSpPr>
        <p:spPr>
          <a:xfrm>
            <a:off x="9767621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ONCE STABLE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9721901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804197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Switch to fluid restriction (500mL–1L/day) ± second-line agent.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365760" y="3474720"/>
            <a:ext cx="11457432" cy="548640"/>
          </a:xfrm>
          <a:prstGeom prst="roundRect">
            <a:avLst>
              <a:gd name="adj" fmla="val 8333"/>
            </a:avLst>
          </a:prstGeom>
          <a:solidFill>
            <a:srgbClr val="E6F1F1"/>
          </a:solidFill>
          <a:ln w="12700">
            <a:solidFill>
              <a:srgbClr val="0F6B6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3474720"/>
            <a:ext cx="11109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ENDOCRINE ON-CALL:  </a:t>
            </a:r>
            <a:pPr indent="0" marL="0">
              <a:buNone/>
            </a:pPr>
            <a:r>
              <a:rPr lang="en-US" sz="1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immediately for severe symptomatic cases.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365760" y="4151376"/>
            <a:ext cx="11457432" cy="2432304"/>
          </a:xfrm>
          <a:prstGeom prst="roundRect">
            <a:avLst>
              <a:gd name="adj" fmla="val 1880"/>
            </a:avLst>
          </a:prstGeom>
          <a:solidFill>
            <a:srgbClr val="FDEAEA"/>
          </a:solidFill>
          <a:ln w="15875">
            <a:solidFill>
              <a:srgbClr val="B91C1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48640" y="4215384"/>
            <a:ext cx="11109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9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 FLAGS — JUNIOR STAFF: CALL SENIOR ON-CALL IMMEDIATELY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48640" y="4517136"/>
            <a:ext cx="5545836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Seizure or GCS ≤8 at presentation or during treatment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Sodium correcting faster than 10 mmol/L in 24h — stop hypertonic saline, consider DDAVP+D5W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368796" y="4517136"/>
            <a:ext cx="5545836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Sodium not rising despite three hypertonic saline boluses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neurological deficit appearing days into treatment (possible ODS)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DIABETES INSIPIDUS (CENTRAL)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65760" y="65836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86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MANSOURA ENDOCRINOLOGY ICU — QUICK CARD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9006840" y="164592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Polyuria &gt;3L/day</a:t>
            </a:r>
            <a:endParaRPr lang="en-US" sz="1050" dirty="0"/>
          </a:p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Dilute urine (Osm &lt;300)</a:t>
            </a:r>
            <a:endParaRPr lang="en-US" sz="1050" dirty="0"/>
          </a:p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despite rising serum Na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0F6B6B"/>
          </a:solidFill>
          <a:ln/>
        </p:spPr>
      </p:sp>
      <p:sp>
        <p:nvSpPr>
          <p:cNvPr id="6" name="Text 4"/>
          <p:cNvSpPr/>
          <p:nvPr/>
        </p:nvSpPr>
        <p:spPr>
          <a:xfrm>
            <a:off x="411480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FREE WATER FIRST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65760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8056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Oral water matched to urine output if alert.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NPO: IV D5W matched to losses + deficit.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448763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10" name="Shape 8"/>
          <p:cNvSpPr/>
          <p:nvPr/>
        </p:nvSpPr>
        <p:spPr>
          <a:xfrm>
            <a:off x="2704795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91C1C"/>
          </a:solidFill>
          <a:ln/>
        </p:spPr>
      </p:sp>
      <p:sp>
        <p:nvSpPr>
          <p:cNvPr id="11" name="Text 9"/>
          <p:cNvSpPr/>
          <p:nvPr/>
        </p:nvSpPr>
        <p:spPr>
          <a:xfrm>
            <a:off x="2750515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CORRECT SLOWLY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704795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DEAEA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87091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Correct hypernatremia no faster than ~0.5 mmol/L/hr — same overcorrection risk as hyponatremia, reversed.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87798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15" name="Shape 13"/>
          <p:cNvSpPr/>
          <p:nvPr/>
        </p:nvSpPr>
        <p:spPr>
          <a:xfrm>
            <a:off x="5043830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8860B"/>
          </a:solidFill>
          <a:ln/>
        </p:spPr>
      </p:sp>
      <p:sp>
        <p:nvSpPr>
          <p:cNvPr id="16" name="Text 14"/>
          <p:cNvSpPr/>
          <p:nvPr/>
        </p:nvSpPr>
        <p:spPr>
          <a:xfrm>
            <a:off x="5089550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DDAVP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043830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126126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IV/SC 1–2mcg if available (onset ~1h).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Intranasal/oral less reliable if altered consciousness.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7126834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20" name="Shape 18"/>
          <p:cNvSpPr/>
          <p:nvPr/>
        </p:nvSpPr>
        <p:spPr>
          <a:xfrm>
            <a:off x="7382866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91C1C"/>
          </a:solidFill>
          <a:ln/>
        </p:spPr>
      </p:sp>
      <p:sp>
        <p:nvSpPr>
          <p:cNvPr id="21" name="Text 19"/>
          <p:cNvSpPr/>
          <p:nvPr/>
        </p:nvSpPr>
        <p:spPr>
          <a:xfrm>
            <a:off x="7428586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POST-OP WATCH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382866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DEAEA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465162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Triphasic response: DI → antidiuretic phase (risk of hyponatremia) → possible permanent DI.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Reassess DDAVP dose DAILY.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9465869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25" name="Shape 23"/>
          <p:cNvSpPr/>
          <p:nvPr/>
        </p:nvSpPr>
        <p:spPr>
          <a:xfrm>
            <a:off x="9721901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1E7B34"/>
          </a:solidFill>
          <a:ln/>
        </p:spPr>
      </p:sp>
      <p:sp>
        <p:nvSpPr>
          <p:cNvPr id="26" name="Text 24"/>
          <p:cNvSpPr/>
          <p:nvPr/>
        </p:nvSpPr>
        <p:spPr>
          <a:xfrm>
            <a:off x="9767621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DEFER TESTING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9721901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804197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deprivation/copeptin testing is NOT an acute-phase tool — defer until stable.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365760" y="3474720"/>
            <a:ext cx="11457432" cy="548640"/>
          </a:xfrm>
          <a:prstGeom prst="roundRect">
            <a:avLst>
              <a:gd name="adj" fmla="val 8333"/>
            </a:avLst>
          </a:prstGeom>
          <a:solidFill>
            <a:srgbClr val="E6F1F1"/>
          </a:solidFill>
          <a:ln w="12700">
            <a:solidFill>
              <a:srgbClr val="0F6B6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3474720"/>
            <a:ext cx="11109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ENDOCRINE ON-CALL:  </a:t>
            </a:r>
            <a:pPr indent="0" marL="0">
              <a:buNone/>
            </a:pPr>
            <a:r>
              <a:rPr lang="en-US" sz="1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new acute DI presentation, and through the postop triphasic window.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365760" y="4151376"/>
            <a:ext cx="11457432" cy="2432304"/>
          </a:xfrm>
          <a:prstGeom prst="roundRect">
            <a:avLst>
              <a:gd name="adj" fmla="val 1880"/>
            </a:avLst>
          </a:prstGeom>
          <a:solidFill>
            <a:srgbClr val="FDEAEA"/>
          </a:solidFill>
          <a:ln w="15875">
            <a:solidFill>
              <a:srgbClr val="B91C1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48640" y="4215384"/>
            <a:ext cx="11109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9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 FLAGS — JUNIOR STAFF: CALL SENIOR ON-CALL IMMEDIATELY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48640" y="4517136"/>
            <a:ext cx="5545836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Sustained urine output &gt;300–500 mL/hr with no correction plan in place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Rising sodium despite replacement efforts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368796" y="4517136"/>
            <a:ext cx="5545836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postop neurosurgical patient with new polyuria — check urine osmolality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Sudden drop in urine output after starting DDAVP postop — possible antidiuretic phase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 PANHYPOPITUITARISM CRISIS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65760" y="65836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86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MANSOURA ENDOCRINOLOGY ICU — QUICK CARD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9006840" y="164592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Combined 2° adrenal insufficiency</a:t>
            </a:r>
            <a:endParaRPr lang="en-US" sz="1050" dirty="0"/>
          </a:p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+ 2° hypothyroidism</a:t>
            </a:r>
            <a:endParaRPr lang="en-US" sz="1050" dirty="0"/>
          </a:p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± apoplexy / Sheehan's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91C1C"/>
          </a:solidFill>
          <a:ln/>
        </p:spPr>
      </p:sp>
      <p:sp>
        <p:nvSpPr>
          <p:cNvPr id="6" name="Text 4"/>
          <p:cNvSpPr/>
          <p:nvPr/>
        </p:nvSpPr>
        <p:spPr>
          <a:xfrm>
            <a:off x="411480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STEROID FIRST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65760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DEAEA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8056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Hydrocortisone 100mg IV bolus, then 50mg IV q6h.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ABSOLUTE RULE: before or WITH levothyroxine, NEVER after.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448763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10" name="Shape 8"/>
          <p:cNvSpPr/>
          <p:nvPr/>
        </p:nvSpPr>
        <p:spPr>
          <a:xfrm>
            <a:off x="2704795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0F6B6B"/>
          </a:solidFill>
          <a:ln/>
        </p:spPr>
      </p:sp>
      <p:sp>
        <p:nvSpPr>
          <p:cNvPr id="11" name="Text 9"/>
          <p:cNvSpPr/>
          <p:nvPr/>
        </p:nvSpPr>
        <p:spPr>
          <a:xfrm>
            <a:off x="2750515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THEN THYROXINE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704795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87091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only once hydrocortisone on board.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Dose by weight, target free T4 — do NOT use TSH (unreliable centrally).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87798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15" name="Shape 13"/>
          <p:cNvSpPr/>
          <p:nvPr/>
        </p:nvSpPr>
        <p:spPr>
          <a:xfrm>
            <a:off x="5043830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91C1C"/>
          </a:solidFill>
          <a:ln/>
        </p:spPr>
      </p:sp>
      <p:sp>
        <p:nvSpPr>
          <p:cNvPr id="16" name="Text 14"/>
          <p:cNvSpPr/>
          <p:nvPr/>
        </p:nvSpPr>
        <p:spPr>
          <a:xfrm>
            <a:off x="5089550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APOPLEXY CHECK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043830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DEAEA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126126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Sudden headache + visual change? Urgent MRI + ophthalmology + neurosurgery.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7126834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20" name="Shape 18"/>
          <p:cNvSpPr/>
          <p:nvPr/>
        </p:nvSpPr>
        <p:spPr>
          <a:xfrm>
            <a:off x="7382866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8860B"/>
          </a:solidFill>
          <a:ln/>
        </p:spPr>
      </p:sp>
      <p:sp>
        <p:nvSpPr>
          <p:cNvPr id="21" name="Text 19"/>
          <p:cNvSpPr/>
          <p:nvPr/>
        </p:nvSpPr>
        <p:spPr>
          <a:xfrm>
            <a:off x="7428586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CHECK FOR DI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382866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465162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coexist post-apoplexy/surgery — check urine output/osmolality (see Sec.11).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9465869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25" name="Shape 23"/>
          <p:cNvSpPr/>
          <p:nvPr/>
        </p:nvSpPr>
        <p:spPr>
          <a:xfrm>
            <a:off x="9721901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1E7B34"/>
          </a:solidFill>
          <a:ln/>
        </p:spPr>
      </p:sp>
      <p:sp>
        <p:nvSpPr>
          <p:cNvPr id="26" name="Text 24"/>
          <p:cNvSpPr/>
          <p:nvPr/>
        </p:nvSpPr>
        <p:spPr>
          <a:xfrm>
            <a:off x="9767621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CHECK Na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9721901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804197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Hyponatremia common — often improves once hydrocortisone corrects the ACTH-deficiency water retention.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365760" y="3474720"/>
            <a:ext cx="11457432" cy="548640"/>
          </a:xfrm>
          <a:prstGeom prst="roundRect">
            <a:avLst>
              <a:gd name="adj" fmla="val 8333"/>
            </a:avLst>
          </a:prstGeom>
          <a:solidFill>
            <a:srgbClr val="E6F1F1"/>
          </a:solidFill>
          <a:ln w="12700">
            <a:solidFill>
              <a:srgbClr val="0F6B6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3474720"/>
            <a:ext cx="11109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ENDOCRINE ON-CALL:  </a:t>
            </a:r>
            <a:pPr indent="0" marL="0">
              <a:buNone/>
            </a:pPr>
            <a:r>
              <a:rPr lang="en-US" sz="1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immediately on suspicion, given the sequencing rule and mortality risk.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365760" y="4151376"/>
            <a:ext cx="11457432" cy="2432304"/>
          </a:xfrm>
          <a:prstGeom prst="roundRect">
            <a:avLst>
              <a:gd name="adj" fmla="val 1880"/>
            </a:avLst>
          </a:prstGeom>
          <a:solidFill>
            <a:srgbClr val="FDEAEA"/>
          </a:solidFill>
          <a:ln w="15875">
            <a:solidFill>
              <a:srgbClr val="B91C1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48640" y="4215384"/>
            <a:ext cx="11109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9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 FLAGS — JUNIOR STAFF: CALL SENIOR ON-CALL IMMEDIATELY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48640" y="4517136"/>
            <a:ext cx="5545836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Sudden severe headache with visual change — suspected apoplexy, urgent imaging + ophtho + neurosurgery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hypotension or shock — treat empirically as adrenal crisis, do not wait for results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Hypoglycemia at any point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368796" y="4517136"/>
            <a:ext cx="5545836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Hyponatremia not improving after hydrocortisone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Declining consciousness or new visual field deficit — surgical urgency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HYPEROSMOLAR HYPERGLYCEMIC STATE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65760" y="65836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86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MANSOURA ENDOCRINOLOGY ICU — QUICK CARD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9006840" y="164592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Glucose ≥540–600 mg/dL</a:t>
            </a:r>
            <a:endParaRPr lang="en-US" sz="1050" dirty="0"/>
          </a:p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Osmolality ≥320 mOsm/kg</a:t>
            </a:r>
            <a:endParaRPr lang="en-US" sz="1050" dirty="0"/>
          </a:p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significant ketones/acidosis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0F6B6B"/>
          </a:solidFill>
          <a:ln/>
        </p:spPr>
      </p:sp>
      <p:sp>
        <p:nvSpPr>
          <p:cNvPr id="6" name="Text 4"/>
          <p:cNvSpPr/>
          <p:nvPr/>
        </p:nvSpPr>
        <p:spPr>
          <a:xfrm>
            <a:off x="411480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FLUIDS ALONE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65760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8056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0.9% NaCl 15–20 mL/kg/hr first hour.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start insulin yet.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 ~50% of deficit in first 12h.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448763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10" name="Shape 8"/>
          <p:cNvSpPr/>
          <p:nvPr/>
        </p:nvSpPr>
        <p:spPr>
          <a:xfrm>
            <a:off x="2704795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8860B"/>
          </a:solidFill>
          <a:ln/>
        </p:spPr>
      </p:sp>
      <p:sp>
        <p:nvSpPr>
          <p:cNvPr id="11" name="Text 9"/>
          <p:cNvSpPr/>
          <p:nvPr/>
        </p:nvSpPr>
        <p:spPr>
          <a:xfrm>
            <a:off x="2750515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REASSESS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704795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87091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Insulin starts ONLY once osmolality stops falling with fluids alone — UNLESS significant ketonemia also present.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87798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15" name="Shape 13"/>
          <p:cNvSpPr/>
          <p:nvPr/>
        </p:nvSpPr>
        <p:spPr>
          <a:xfrm>
            <a:off x="5043830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91C1C"/>
          </a:solidFill>
          <a:ln/>
        </p:spPr>
      </p:sp>
      <p:sp>
        <p:nvSpPr>
          <p:cNvPr id="16" name="Text 14"/>
          <p:cNvSpPr/>
          <p:nvPr/>
        </p:nvSpPr>
        <p:spPr>
          <a:xfrm>
            <a:off x="5089550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INSULIN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043830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DEAEA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126126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Fixed-rate 0.05 units/kg/hr IV — LOWER than DKA rate.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Starting insulin too early risks rapid osmotic shift + cerebral edema.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7126834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20" name="Shape 18"/>
          <p:cNvSpPr/>
          <p:nvPr/>
        </p:nvSpPr>
        <p:spPr>
          <a:xfrm>
            <a:off x="7382866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0F6B6B"/>
          </a:solidFill>
          <a:ln/>
        </p:spPr>
      </p:sp>
      <p:sp>
        <p:nvSpPr>
          <p:cNvPr id="21" name="Text 19"/>
          <p:cNvSpPr/>
          <p:nvPr/>
        </p:nvSpPr>
        <p:spPr>
          <a:xfrm>
            <a:off x="7428586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ADJUST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382866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465162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Glucose &lt;250: start 5–10% dextrose.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Na, K+, osmolality regularly.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9465869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25" name="Shape 23"/>
          <p:cNvSpPr/>
          <p:nvPr/>
        </p:nvSpPr>
        <p:spPr>
          <a:xfrm>
            <a:off x="9721901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8860B"/>
          </a:solidFill>
          <a:ln/>
        </p:spPr>
      </p:sp>
      <p:sp>
        <p:nvSpPr>
          <p:cNvPr id="26" name="Text 24"/>
          <p:cNvSpPr/>
          <p:nvPr/>
        </p:nvSpPr>
        <p:spPr>
          <a:xfrm>
            <a:off x="9767621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RESOLUTION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9721901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804197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Osmolality &lt;300, urine output ≥0.5 mL/kg/hr, cognition at baseline, glucose &lt;270 mg/dL.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365760" y="3474720"/>
            <a:ext cx="11457432" cy="548640"/>
          </a:xfrm>
          <a:prstGeom prst="roundRect">
            <a:avLst>
              <a:gd name="adj" fmla="val 8333"/>
            </a:avLst>
          </a:prstGeom>
          <a:solidFill>
            <a:srgbClr val="E6F1F1"/>
          </a:solidFill>
          <a:ln w="12700">
            <a:solidFill>
              <a:srgbClr val="0F6B6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3474720"/>
            <a:ext cx="11109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ENDOCRINE ON-CALL:  </a:t>
            </a:r>
            <a:pPr indent="0" marL="0">
              <a:buNone/>
            </a:pPr>
            <a:r>
              <a:rPr lang="en-US" sz="1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HHS admission — mortality higher than DKA, always reachable.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365760" y="4151376"/>
            <a:ext cx="11457432" cy="2432304"/>
          </a:xfrm>
          <a:prstGeom prst="roundRect">
            <a:avLst>
              <a:gd name="adj" fmla="val 1880"/>
            </a:avLst>
          </a:prstGeom>
          <a:solidFill>
            <a:srgbClr val="FDEAEA"/>
          </a:solidFill>
          <a:ln w="15875">
            <a:solidFill>
              <a:srgbClr val="B91C1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48640" y="4215384"/>
            <a:ext cx="11109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9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 FLAGS — JUNIOR STAFF: CALL SENIOR ON-CALL IMMEDIATELY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48640" y="4517136"/>
            <a:ext cx="5545836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Osmolality correcting too fast or too slow vs. agreed target rate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Sodium trajectory not matching expected pattern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neurological deterioration beyond presenting baseline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368796" y="4517136"/>
            <a:ext cx="5545836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chest pain, focal weakness, or other stroke/MI signs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K+ &lt;3.3 or &gt;6.0 mEq/L on any check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Insulin started before osmolality-plateau criteria met (check sequencing)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SEVERE HYPOGLYCEMIA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65760" y="65836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86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MANSOURA ENDOCRINOLOGY ICU — QUICK CARD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9006840" y="164592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Level 3: cognitive impairment</a:t>
            </a:r>
            <a:endParaRPr lang="en-US" sz="1050" dirty="0"/>
          </a:p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requiring external assistance</a:t>
            </a:r>
            <a:endParaRPr lang="en-US" sz="1050" dirty="0"/>
          </a:p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(no fixed glucose cutoff)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1E7B34"/>
          </a:solidFill>
          <a:ln/>
        </p:spPr>
      </p:sp>
      <p:sp>
        <p:nvSpPr>
          <p:cNvPr id="6" name="Text 4"/>
          <p:cNvSpPr/>
          <p:nvPr/>
        </p:nvSpPr>
        <p:spPr>
          <a:xfrm>
            <a:off x="411480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CONSCIOUS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65760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8056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15–20g fast-acting oral carb (3–4 glucose tabs or 150–200mL juice).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Recheck at 15 min, repeat if &lt;70 mg/dL.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448763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10" name="Shape 8"/>
          <p:cNvSpPr/>
          <p:nvPr/>
        </p:nvSpPr>
        <p:spPr>
          <a:xfrm>
            <a:off x="2704795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0F6B6B"/>
          </a:solidFill>
          <a:ln/>
        </p:spPr>
      </p:sp>
      <p:sp>
        <p:nvSpPr>
          <p:cNvPr id="11" name="Text 9"/>
          <p:cNvSpPr/>
          <p:nvPr/>
        </p:nvSpPr>
        <p:spPr>
          <a:xfrm>
            <a:off x="2750515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UNCONSCIOUS + IV ACCESS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704795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87091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 dextrose 25g (50mL of 50% dextrose, or equivalent 25%).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Recheck at 15 min.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87798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15" name="Shape 13"/>
          <p:cNvSpPr/>
          <p:nvPr/>
        </p:nvSpPr>
        <p:spPr>
          <a:xfrm>
            <a:off x="5043830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91C1C"/>
          </a:solidFill>
          <a:ln/>
        </p:spPr>
      </p:sp>
      <p:sp>
        <p:nvSpPr>
          <p:cNvPr id="16" name="Text 14"/>
          <p:cNvSpPr/>
          <p:nvPr/>
        </p:nvSpPr>
        <p:spPr>
          <a:xfrm>
            <a:off x="5089550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UNCONSCIOUS, NO IV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043830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DEAEA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126126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Glucagon 1mg IM/SC while obtaining IV access.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7126834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20" name="Shape 18"/>
          <p:cNvSpPr/>
          <p:nvPr/>
        </p:nvSpPr>
        <p:spPr>
          <a:xfrm>
            <a:off x="7382866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91C1C"/>
          </a:solidFill>
          <a:ln/>
        </p:spPr>
      </p:sp>
      <p:sp>
        <p:nvSpPr>
          <p:cNvPr id="21" name="Text 19"/>
          <p:cNvSpPr/>
          <p:nvPr/>
        </p:nvSpPr>
        <p:spPr>
          <a:xfrm>
            <a:off x="7428586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SULFONYLUREA CASE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382866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DEAEA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465162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be prolonged/recurrent — minimum 24h observation, not treat-and-discharge.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9465869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25" name="Shape 23"/>
          <p:cNvSpPr/>
          <p:nvPr/>
        </p:nvSpPr>
        <p:spPr>
          <a:xfrm>
            <a:off x="9721901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8860B"/>
          </a:solidFill>
          <a:ln/>
        </p:spPr>
      </p:sp>
      <p:sp>
        <p:nvSpPr>
          <p:cNvPr id="26" name="Text 24"/>
          <p:cNvSpPr/>
          <p:nvPr/>
        </p:nvSpPr>
        <p:spPr>
          <a:xfrm>
            <a:off x="9767621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REFRACTORY SU CASE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9721901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804197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Octreotide 50mcg SC q6h suppresses insulin secretion (available on formulary).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365760" y="3474720"/>
            <a:ext cx="11457432" cy="548640"/>
          </a:xfrm>
          <a:prstGeom prst="roundRect">
            <a:avLst>
              <a:gd name="adj" fmla="val 8333"/>
            </a:avLst>
          </a:prstGeom>
          <a:solidFill>
            <a:srgbClr val="E6F1F1"/>
          </a:solidFill>
          <a:ln w="12700">
            <a:solidFill>
              <a:srgbClr val="0F6B6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3474720"/>
            <a:ext cx="11109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ENDOCRINE ON-CALL:  </a:t>
            </a:r>
            <a:pPr indent="0" marL="0">
              <a:buNone/>
            </a:pPr>
            <a:r>
              <a:rPr lang="en-US" sz="1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severe (Level 3) episode, and any sulfonylurea-related episode.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365760" y="4151376"/>
            <a:ext cx="11457432" cy="2432304"/>
          </a:xfrm>
          <a:prstGeom prst="roundRect">
            <a:avLst>
              <a:gd name="adj" fmla="val 1880"/>
            </a:avLst>
          </a:prstGeom>
          <a:solidFill>
            <a:srgbClr val="FDEAEA"/>
          </a:solidFill>
          <a:ln w="15875">
            <a:solidFill>
              <a:srgbClr val="B91C1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48640" y="4215384"/>
            <a:ext cx="11109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9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 FLAGS — JUNIOR STAFF: CALL SENIOR ON-CALL IMMEDIATELY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48640" y="4517136"/>
            <a:ext cx="5545836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Glucose not rising after standard oral or IV dextrose treatment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Recurrent hypoglycemia within a few hours, especially post-sulfonylurea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Seizure at any point during the episode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368796" y="4517136"/>
            <a:ext cx="5545836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Persistent altered consciousness after glucose confirmed normalized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accompanying hemodynamic instability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THYROID STORM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65760" y="65836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86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MANSOURA ENDOCRINOLOGY ICU — QUICK CARD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9006840" y="164592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Burch-Wartofsky Score</a:t>
            </a:r>
            <a:endParaRPr lang="en-US" sz="1050" dirty="0"/>
          </a:p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≥45 = highly suggestive</a:t>
            </a:r>
            <a:endParaRPr lang="en-US" sz="1050" dirty="0"/>
          </a:p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25–44 = impending storm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0F6B6B"/>
          </a:solidFill>
          <a:ln/>
        </p:spPr>
      </p:sp>
      <p:sp>
        <p:nvSpPr>
          <p:cNvPr id="6" name="Text 4"/>
          <p:cNvSpPr/>
          <p:nvPr/>
        </p:nvSpPr>
        <p:spPr>
          <a:xfrm>
            <a:off x="411480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BETA-BLOCK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65760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8056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 propranolol 0.5–1 mg over 10 min, then 1–2 mg IV q15min PRN.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oral/NG 60–80 mg q4h if stable.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448763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10" name="Shape 8"/>
          <p:cNvSpPr/>
          <p:nvPr/>
        </p:nvSpPr>
        <p:spPr>
          <a:xfrm>
            <a:off x="2704795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1E7B34"/>
          </a:solidFill>
          <a:ln/>
        </p:spPr>
      </p:sp>
      <p:sp>
        <p:nvSpPr>
          <p:cNvPr id="11" name="Text 9"/>
          <p:cNvSpPr/>
          <p:nvPr/>
        </p:nvSpPr>
        <p:spPr>
          <a:xfrm>
            <a:off x="2750515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THIONAMIDE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704795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87091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PTU load 500–1000 mg PO/NG, then 250 mg q4h.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carbimazole 60–80 mg/day.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BEFORE iodine.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87798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15" name="Shape 13"/>
          <p:cNvSpPr/>
          <p:nvPr/>
        </p:nvSpPr>
        <p:spPr>
          <a:xfrm>
            <a:off x="5043830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91C1C"/>
          </a:solidFill>
          <a:ln/>
        </p:spPr>
      </p:sp>
      <p:sp>
        <p:nvSpPr>
          <p:cNvPr id="16" name="Text 14"/>
          <p:cNvSpPr/>
          <p:nvPr/>
        </p:nvSpPr>
        <p:spPr>
          <a:xfrm>
            <a:off x="5089550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IODINE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043830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DEAEA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126126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SSKI 5 drops (~250 mg) q6h.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≥ 1 HOUR AFTER thionamide — never before.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7126834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20" name="Shape 18"/>
          <p:cNvSpPr/>
          <p:nvPr/>
        </p:nvSpPr>
        <p:spPr>
          <a:xfrm>
            <a:off x="7382866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0F6B6B"/>
          </a:solidFill>
          <a:ln/>
        </p:spPr>
      </p:sp>
      <p:sp>
        <p:nvSpPr>
          <p:cNvPr id="21" name="Text 19"/>
          <p:cNvSpPr/>
          <p:nvPr/>
        </p:nvSpPr>
        <p:spPr>
          <a:xfrm>
            <a:off x="7428586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STEROID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382866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465162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Hydrocortisone 100 mg IV q8h.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Blocks T4→T3 conversion + covers possible adrenal insufficiency.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9465869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25" name="Shape 23"/>
          <p:cNvSpPr/>
          <p:nvPr/>
        </p:nvSpPr>
        <p:spPr>
          <a:xfrm>
            <a:off x="9721901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8860B"/>
          </a:solidFill>
          <a:ln/>
        </p:spPr>
      </p:sp>
      <p:sp>
        <p:nvSpPr>
          <p:cNvPr id="26" name="Text 24"/>
          <p:cNvSpPr/>
          <p:nvPr/>
        </p:nvSpPr>
        <p:spPr>
          <a:xfrm>
            <a:off x="9767621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SUPPORT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9721901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804197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Cool actively — paracetamol, NOT aspirin.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 precipitant. No improvement 24–48h: consider plasmapheresis.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365760" y="3474720"/>
            <a:ext cx="11457432" cy="548640"/>
          </a:xfrm>
          <a:prstGeom prst="roundRect">
            <a:avLst>
              <a:gd name="adj" fmla="val 8333"/>
            </a:avLst>
          </a:prstGeom>
          <a:solidFill>
            <a:srgbClr val="E6F1F1"/>
          </a:solidFill>
          <a:ln w="12700">
            <a:solidFill>
              <a:srgbClr val="0F6B6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3474720"/>
            <a:ext cx="11109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ENDOCRINE ON-CALL:  </a:t>
            </a:r>
            <a:pPr indent="0" marL="0">
              <a:buNone/>
            </a:pPr>
            <a:r>
              <a:rPr lang="en-US" sz="1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immediately on suspicion — do not wait for a completed score.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365760" y="4151376"/>
            <a:ext cx="11457432" cy="2432304"/>
          </a:xfrm>
          <a:prstGeom prst="roundRect">
            <a:avLst>
              <a:gd name="adj" fmla="val 1880"/>
            </a:avLst>
          </a:prstGeom>
          <a:solidFill>
            <a:srgbClr val="FDEAEA"/>
          </a:solidFill>
          <a:ln w="15875">
            <a:solidFill>
              <a:srgbClr val="B91C1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48640" y="4215384"/>
            <a:ext cx="11109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9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 FLAGS — JUNIOR STAFF: CALL SENIOR ON-CALL IMMEDIATELY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48640" y="4517136"/>
            <a:ext cx="5545836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BWPS ≥45, or strong suspicion even before score is finalized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New-onset atrial fibrillation or any new arrhythmia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Temperature still rising despite active cooling + therapy started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368796" y="4517136"/>
            <a:ext cx="5545836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agitation, psychosis, delirium, or falling consciousness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High-output heart failure, shock, or need for vasopressor support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Suspected concurrent adrenal crisis or DKA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MYXEDEMA COMA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65760" y="65836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86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MANSOURA ENDOCRINOLOGY ICU — QUICK CARD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9006840" y="164592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Hypothermia + altered mental status</a:t>
            </a:r>
            <a:endParaRPr lang="en-US" sz="1050" dirty="0"/>
          </a:p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 bradycardia in severe</a:t>
            </a:r>
            <a:endParaRPr lang="en-US" sz="1050" dirty="0"/>
          </a:p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decompensated hypothyroidism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91C1C"/>
          </a:solidFill>
          <a:ln/>
        </p:spPr>
      </p:sp>
      <p:sp>
        <p:nvSpPr>
          <p:cNvPr id="6" name="Text 4"/>
          <p:cNvSpPr/>
          <p:nvPr/>
        </p:nvSpPr>
        <p:spPr>
          <a:xfrm>
            <a:off x="411480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STEROID FIRST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65760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DEAEA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8056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Hydrocortisone 100mg IV bolus then 100mg IV q8h.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MUST come before or WITH thyroid hormone — NEVER after.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448763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10" name="Shape 8"/>
          <p:cNvSpPr/>
          <p:nvPr/>
        </p:nvSpPr>
        <p:spPr>
          <a:xfrm>
            <a:off x="2704795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0F6B6B"/>
          </a:solidFill>
          <a:ln/>
        </p:spPr>
      </p:sp>
      <p:sp>
        <p:nvSpPr>
          <p:cNvPr id="11" name="Text 9"/>
          <p:cNvSpPr/>
          <p:nvPr/>
        </p:nvSpPr>
        <p:spPr>
          <a:xfrm>
            <a:off x="2750515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THYROID HORMONE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704795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87091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 levothyroxine 200–400mcg load, then 1.6mcg/kg/day.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IV unavailable: oral/NG same load (inferior fallback).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87798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15" name="Shape 13"/>
          <p:cNvSpPr/>
          <p:nvPr/>
        </p:nvSpPr>
        <p:spPr>
          <a:xfrm>
            <a:off x="5043830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0F6B6B"/>
          </a:solidFill>
          <a:ln/>
        </p:spPr>
      </p:sp>
      <p:sp>
        <p:nvSpPr>
          <p:cNvPr id="16" name="Text 14"/>
          <p:cNvSpPr/>
          <p:nvPr/>
        </p:nvSpPr>
        <p:spPr>
          <a:xfrm>
            <a:off x="5089550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REWARM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043830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126126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PASSIVE rewarming only (blankets).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Active rewarming risks vasodilation + cardiovascular collapse.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7126834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20" name="Shape 18"/>
          <p:cNvSpPr/>
          <p:nvPr/>
        </p:nvSpPr>
        <p:spPr>
          <a:xfrm>
            <a:off x="7382866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8860B"/>
          </a:solidFill>
          <a:ln/>
        </p:spPr>
      </p:sp>
      <p:sp>
        <p:nvSpPr>
          <p:cNvPr id="21" name="Text 19"/>
          <p:cNvSpPr/>
          <p:nvPr/>
        </p:nvSpPr>
        <p:spPr>
          <a:xfrm>
            <a:off x="7428586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SUPPORT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382866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465162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Correct hypoglycemia immediately.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Ventilate if GCS ≤8.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Correct hyponatremia cautiously (see Sec.10).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9465869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25" name="Shape 23"/>
          <p:cNvSpPr/>
          <p:nvPr/>
        </p:nvSpPr>
        <p:spPr>
          <a:xfrm>
            <a:off x="9721901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1E7B34"/>
          </a:solidFill>
          <a:ln/>
        </p:spPr>
      </p:sp>
      <p:sp>
        <p:nvSpPr>
          <p:cNvPr id="26" name="Text 24"/>
          <p:cNvSpPr/>
          <p:nvPr/>
        </p:nvSpPr>
        <p:spPr>
          <a:xfrm>
            <a:off x="9767621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TREAT TRIGGER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9721901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804197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Empiric antibiotics reasonable — infection may be masked by hypothermia.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365760" y="3474720"/>
            <a:ext cx="11457432" cy="548640"/>
          </a:xfrm>
          <a:prstGeom prst="roundRect">
            <a:avLst>
              <a:gd name="adj" fmla="val 8333"/>
            </a:avLst>
          </a:prstGeom>
          <a:solidFill>
            <a:srgbClr val="E6F1F1"/>
          </a:solidFill>
          <a:ln w="12700">
            <a:solidFill>
              <a:srgbClr val="0F6B6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3474720"/>
            <a:ext cx="11109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ENDOCRINE ON-CALL:  </a:t>
            </a:r>
            <a:pPr indent="0" marL="0">
              <a:buNone/>
            </a:pPr>
            <a:r>
              <a:rPr lang="en-US" sz="1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immediately on suspicion — highest mortality condition in this protocol.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365760" y="4151376"/>
            <a:ext cx="11457432" cy="2432304"/>
          </a:xfrm>
          <a:prstGeom prst="roundRect">
            <a:avLst>
              <a:gd name="adj" fmla="val 1880"/>
            </a:avLst>
          </a:prstGeom>
          <a:solidFill>
            <a:srgbClr val="FDEAEA"/>
          </a:solidFill>
          <a:ln w="15875">
            <a:solidFill>
              <a:srgbClr val="B91C1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48640" y="4215384"/>
            <a:ext cx="11109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9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 FLAGS — JUNIOR STAFF: CALL SENIOR ON-CALL IMMEDIATELY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48640" y="4517136"/>
            <a:ext cx="5545836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suspected case at all — call immediately, do not wait for certainty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Persistent hypothermia despite passive rewarming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Hypotension unresponsive to fluids, even after hydrocortisone given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368796" y="4517136"/>
            <a:ext cx="5545836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Worsening consciousness at any point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arrhythmia, particularly bradyarrhythmias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ADRENAL CRISIS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65760" y="65836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86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MANSOURA ENDOCRINOLOGY ICU — QUICK CARD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9006840" y="164592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Shock + vomiting + abdo pain</a:t>
            </a:r>
            <a:endParaRPr lang="en-US" sz="1050" dirty="0"/>
          </a:p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known/suspected AI</a:t>
            </a:r>
            <a:endParaRPr lang="en-US" sz="1050" dirty="0"/>
          </a:p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Random cortisol &lt;3mcg/dL supports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91C1C"/>
          </a:solidFill>
          <a:ln/>
        </p:spPr>
      </p:sp>
      <p:sp>
        <p:nvSpPr>
          <p:cNvPr id="6" name="Text 4"/>
          <p:cNvSpPr/>
          <p:nvPr/>
        </p:nvSpPr>
        <p:spPr>
          <a:xfrm>
            <a:off x="411480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HYDROCORTISONE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65760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DEAEA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8056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 mg IV/IM bolus IMMEDIATELY.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200mg/24h infusion (or 50mg IV/IM q6h).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delay for cortisol result.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448763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10" name="Shape 8"/>
          <p:cNvSpPr/>
          <p:nvPr/>
        </p:nvSpPr>
        <p:spPr>
          <a:xfrm>
            <a:off x="2704795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0F6B6B"/>
          </a:solidFill>
          <a:ln/>
        </p:spPr>
      </p:sp>
      <p:sp>
        <p:nvSpPr>
          <p:cNvPr id="11" name="Text 9"/>
          <p:cNvSpPr/>
          <p:nvPr/>
        </p:nvSpPr>
        <p:spPr>
          <a:xfrm>
            <a:off x="2750515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FLUIDS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704795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87091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1000 mL 0.9% saline in first hour.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4–6 L over 24h — caution in renal/elderly.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87798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15" name="Shape 13"/>
          <p:cNvSpPr/>
          <p:nvPr/>
        </p:nvSpPr>
        <p:spPr>
          <a:xfrm>
            <a:off x="5043830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91C1C"/>
          </a:solidFill>
          <a:ln/>
        </p:spPr>
      </p:sp>
      <p:sp>
        <p:nvSpPr>
          <p:cNvPr id="16" name="Text 14"/>
          <p:cNvSpPr/>
          <p:nvPr/>
        </p:nvSpPr>
        <p:spPr>
          <a:xfrm>
            <a:off x="5089550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OVERNIGHT/WEEKEND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043830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DEAEA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126126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 cortisol/ACTH NOT available out of hours at Mansoura.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 empirically — send sample when possible.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7126834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20" name="Shape 18"/>
          <p:cNvSpPr/>
          <p:nvPr/>
        </p:nvSpPr>
        <p:spPr>
          <a:xfrm>
            <a:off x="7382866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8860B"/>
          </a:solidFill>
          <a:ln/>
        </p:spPr>
      </p:sp>
      <p:sp>
        <p:nvSpPr>
          <p:cNvPr id="21" name="Text 19"/>
          <p:cNvSpPr/>
          <p:nvPr/>
        </p:nvSpPr>
        <p:spPr>
          <a:xfrm>
            <a:off x="7428586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FIND TRIGGER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382866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465162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Look for infection, missed steroid doses, surgery, or other stressor precipitant.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9465869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25" name="Shape 23"/>
          <p:cNvSpPr/>
          <p:nvPr/>
        </p:nvSpPr>
        <p:spPr>
          <a:xfrm>
            <a:off x="9721901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1E7B34"/>
          </a:solidFill>
          <a:ln/>
        </p:spPr>
      </p:sp>
      <p:sp>
        <p:nvSpPr>
          <p:cNvPr id="26" name="Text 24"/>
          <p:cNvSpPr/>
          <p:nvPr/>
        </p:nvSpPr>
        <p:spPr>
          <a:xfrm>
            <a:off x="9767621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STABILIZE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9721901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804197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Once improved: taper to maintenance dose, add fludrocortisone if primary AI.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365760" y="3474720"/>
            <a:ext cx="11457432" cy="548640"/>
          </a:xfrm>
          <a:prstGeom prst="roundRect">
            <a:avLst>
              <a:gd name="adj" fmla="val 8333"/>
            </a:avLst>
          </a:prstGeom>
          <a:solidFill>
            <a:srgbClr val="E6F1F1"/>
          </a:solidFill>
          <a:ln w="12700">
            <a:solidFill>
              <a:srgbClr val="0F6B6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3474720"/>
            <a:ext cx="11109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ENDOCRINE ON-CALL:  </a:t>
            </a:r>
            <a:pPr indent="0" marL="0">
              <a:buNone/>
            </a:pPr>
            <a:r>
              <a:rPr lang="en-US" sz="1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immediately on suspicion — never contingent on cortisol results.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365760" y="4151376"/>
            <a:ext cx="11457432" cy="2432304"/>
          </a:xfrm>
          <a:prstGeom prst="roundRect">
            <a:avLst>
              <a:gd name="adj" fmla="val 1880"/>
            </a:avLst>
          </a:prstGeom>
          <a:solidFill>
            <a:srgbClr val="FDEAEA"/>
          </a:solidFill>
          <a:ln w="15875">
            <a:solidFill>
              <a:srgbClr val="B91C1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48640" y="4215384"/>
            <a:ext cx="11109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9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 FLAGS — JUNIOR STAFF: CALL SENIOR ON-CALL IMMEDIATELY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48640" y="4517136"/>
            <a:ext cx="5545836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suspected adrenal crisis — call immediately, never wait for cortisol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Persistent hypotension despite fluids and hydrocortisone already given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Refractory hypoglycemia not correcting with standard treatment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368796" y="4517136"/>
            <a:ext cx="5545836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Hyperkalemia with ECG changes (peaked T waves, widened QRS)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Unexplained shock in a new patient with no prior AI diagnosis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HYPERCALCEMIC CRISIS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65760" y="65836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86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MANSOURA ENDOCRINOLOGY ICU — QUICK CARD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9006840" y="164592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Corrected Ca &gt;14 mg/dL (3.5 mmol/L)</a:t>
            </a:r>
            <a:endParaRPr lang="en-US" sz="1050" dirty="0"/>
          </a:p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Altered mental status, AKI,</a:t>
            </a:r>
            <a:endParaRPr lang="en-US" sz="1050" dirty="0"/>
          </a:p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short QT / arrhythmia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0F6B6B"/>
          </a:solidFill>
          <a:ln/>
        </p:spPr>
      </p:sp>
      <p:sp>
        <p:nvSpPr>
          <p:cNvPr id="6" name="Text 4"/>
          <p:cNvSpPr/>
          <p:nvPr/>
        </p:nvSpPr>
        <p:spPr>
          <a:xfrm>
            <a:off x="411480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IV SALINE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65760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8056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0.9% NaCl 200–300 mL/hr, titrate to urine output.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Caution in cardiac/renal impairment.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448763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10" name="Shape 8"/>
          <p:cNvSpPr/>
          <p:nvPr/>
        </p:nvSpPr>
        <p:spPr>
          <a:xfrm>
            <a:off x="2704795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8860B"/>
          </a:solidFill>
          <a:ln/>
        </p:spPr>
      </p:sp>
      <p:sp>
        <p:nvSpPr>
          <p:cNvPr id="11" name="Text 9"/>
          <p:cNvSpPr/>
          <p:nvPr/>
        </p:nvSpPr>
        <p:spPr>
          <a:xfrm>
            <a:off x="2750515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CALCITONIN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704795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87091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Rapid but short-lived (tachyphylaxis by 48–72h) — a bridge only.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87798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15" name="Shape 13"/>
          <p:cNvSpPr/>
          <p:nvPr/>
        </p:nvSpPr>
        <p:spPr>
          <a:xfrm>
            <a:off x="5043830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91C1C"/>
          </a:solidFill>
          <a:ln/>
        </p:spPr>
      </p:sp>
      <p:sp>
        <p:nvSpPr>
          <p:cNvPr id="16" name="Text 14"/>
          <p:cNvSpPr/>
          <p:nvPr/>
        </p:nvSpPr>
        <p:spPr>
          <a:xfrm>
            <a:off x="5089550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BISPHOSPHONATE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043830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DEAEA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126126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 zoledronic acid or denosumab — mainstay for sustained control.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AVAILABILITY NOT CONFIRMED at Mansoura.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7126834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20" name="Shape 18"/>
          <p:cNvSpPr/>
          <p:nvPr/>
        </p:nvSpPr>
        <p:spPr>
          <a:xfrm>
            <a:off x="7382866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0F6B6B"/>
          </a:solidFill>
          <a:ln/>
        </p:spPr>
      </p:sp>
      <p:sp>
        <p:nvSpPr>
          <p:cNvPr id="21" name="Text 19"/>
          <p:cNvSpPr/>
          <p:nvPr/>
        </p:nvSpPr>
        <p:spPr>
          <a:xfrm>
            <a:off x="7428586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LOOP DIURETIC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382866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465162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Furosemide ONLY after adequate rehydration — not a primary calcium-lowering step.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9465869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25" name="Shape 23"/>
          <p:cNvSpPr/>
          <p:nvPr/>
        </p:nvSpPr>
        <p:spPr>
          <a:xfrm>
            <a:off x="9721901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1E7B34"/>
          </a:solidFill>
          <a:ln/>
        </p:spPr>
      </p:sp>
      <p:sp>
        <p:nvSpPr>
          <p:cNvPr id="26" name="Text 24"/>
          <p:cNvSpPr/>
          <p:nvPr/>
        </p:nvSpPr>
        <p:spPr>
          <a:xfrm>
            <a:off x="9767621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IF REFRACTORY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9721901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804197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Hemodialysis with low-calcium dialysate if AKI present or agents unavailable.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365760" y="3474720"/>
            <a:ext cx="11457432" cy="548640"/>
          </a:xfrm>
          <a:prstGeom prst="roundRect">
            <a:avLst>
              <a:gd name="adj" fmla="val 8333"/>
            </a:avLst>
          </a:prstGeom>
          <a:solidFill>
            <a:srgbClr val="E6F1F1"/>
          </a:solidFill>
          <a:ln w="12700">
            <a:solidFill>
              <a:srgbClr val="0F6B6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3474720"/>
            <a:ext cx="11109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ENDOCRINE ON-CALL:  </a:t>
            </a:r>
            <a:pPr indent="0" marL="0">
              <a:buNone/>
            </a:pPr>
            <a:r>
              <a:rPr lang="en-US" sz="1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hypercalcemic crisis — involve nephrology early too.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365760" y="4151376"/>
            <a:ext cx="11457432" cy="2432304"/>
          </a:xfrm>
          <a:prstGeom prst="roundRect">
            <a:avLst>
              <a:gd name="adj" fmla="val 1880"/>
            </a:avLst>
          </a:prstGeom>
          <a:solidFill>
            <a:srgbClr val="FDEAEA"/>
          </a:solidFill>
          <a:ln w="15875">
            <a:solidFill>
              <a:srgbClr val="B91C1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48640" y="4215384"/>
            <a:ext cx="11109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9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 FLAGS — JUNIOR STAFF: CALL SENIOR ON-CALL IMMEDIATELY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48640" y="4517136"/>
            <a:ext cx="5545836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Cardiac arrhythmia or short QT on ECG at any point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Declining consciousness — any drop in GCS from presentation baseline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Calcium not falling despite hydration and calcitonin, no antiresorptive plan in place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368796" y="4517136"/>
            <a:ext cx="5545836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Worsening AKI despite adequate hydration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Suspected parathyroid crisis needing urgent surgical referral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SEVERE HYPOCALCEMIA / TETANY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65760" y="65836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86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MANSOURA ENDOCRINOLOGY ICU — QUICK CARD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9006840" y="164592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Adjusted Ca &lt;7.5 mg/dL (1.9 mmol/L)</a:t>
            </a:r>
            <a:endParaRPr lang="en-US" sz="1050" dirty="0"/>
          </a:p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Carpopedal spasm, laryngospasm,</a:t>
            </a:r>
            <a:endParaRPr lang="en-US" sz="1050" dirty="0"/>
          </a:p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Chvostek's / Trousseau's signs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91C1C"/>
          </a:solidFill>
          <a:ln/>
        </p:spPr>
      </p:sp>
      <p:sp>
        <p:nvSpPr>
          <p:cNvPr id="6" name="Text 4"/>
          <p:cNvSpPr/>
          <p:nvPr/>
        </p:nvSpPr>
        <p:spPr>
          <a:xfrm>
            <a:off x="411480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IV CALCIUM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65760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DEAEA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8056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Calcium gluconate 10%: 1–2g (10–20mL) IV over 10 min, diluted in D5W.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Repeat q10–60min until symptoms resolve.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ECG monitoring mandatory.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448763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10" name="Shape 8"/>
          <p:cNvSpPr/>
          <p:nvPr/>
        </p:nvSpPr>
        <p:spPr>
          <a:xfrm>
            <a:off x="2704795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0F6B6B"/>
          </a:solidFill>
          <a:ln/>
        </p:spPr>
      </p:sp>
      <p:sp>
        <p:nvSpPr>
          <p:cNvPr id="11" name="Text 9"/>
          <p:cNvSpPr/>
          <p:nvPr/>
        </p:nvSpPr>
        <p:spPr>
          <a:xfrm>
            <a:off x="2750515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INFUSION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704795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87091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Continuous 0.5–2 mg/kg/hr elemental calcium after the bolus.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Recheck calcium q4–6h.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87798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15" name="Shape 13"/>
          <p:cNvSpPr/>
          <p:nvPr/>
        </p:nvSpPr>
        <p:spPr>
          <a:xfrm>
            <a:off x="5043830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91C1C"/>
          </a:solidFill>
          <a:ln/>
        </p:spPr>
      </p:sp>
      <p:sp>
        <p:nvSpPr>
          <p:cNvPr id="16" name="Text 14"/>
          <p:cNvSpPr/>
          <p:nvPr/>
        </p:nvSpPr>
        <p:spPr>
          <a:xfrm>
            <a:off x="5089550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CHECK MAGNESIUM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043830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DEAEA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126126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Correct Mg alongside calcium — low Mg blocks response to calcium replacement.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7126834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20" name="Shape 18"/>
          <p:cNvSpPr/>
          <p:nvPr/>
        </p:nvSpPr>
        <p:spPr>
          <a:xfrm>
            <a:off x="7382866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8860B"/>
          </a:solidFill>
          <a:ln/>
        </p:spPr>
      </p:sp>
      <p:sp>
        <p:nvSpPr>
          <p:cNvPr id="21" name="Text 19"/>
          <p:cNvSpPr/>
          <p:nvPr/>
        </p:nvSpPr>
        <p:spPr>
          <a:xfrm>
            <a:off x="7428586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POST-THYROIDECTOMY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382866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465162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Common, usually transient. Routine 24h calcium check post-op.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9465869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25" name="Shape 23"/>
          <p:cNvSpPr/>
          <p:nvPr/>
        </p:nvSpPr>
        <p:spPr>
          <a:xfrm>
            <a:off x="9721901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1E7B34"/>
          </a:solidFill>
          <a:ln/>
        </p:spPr>
      </p:sp>
      <p:sp>
        <p:nvSpPr>
          <p:cNvPr id="26" name="Text 24"/>
          <p:cNvSpPr/>
          <p:nvPr/>
        </p:nvSpPr>
        <p:spPr>
          <a:xfrm>
            <a:off x="9767621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MONITOR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9721901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804197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 airway closely — laryngospasm is the immediate life threat.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365760" y="3474720"/>
            <a:ext cx="11457432" cy="548640"/>
          </a:xfrm>
          <a:prstGeom prst="roundRect">
            <a:avLst>
              <a:gd name="adj" fmla="val 8333"/>
            </a:avLst>
          </a:prstGeom>
          <a:solidFill>
            <a:srgbClr val="E6F1F1"/>
          </a:solidFill>
          <a:ln w="12700">
            <a:solidFill>
              <a:srgbClr val="0F6B6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3474720"/>
            <a:ext cx="11109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ENDOCRINE ON-CALL:  </a:t>
            </a:r>
            <a:pPr indent="0" marL="0">
              <a:buNone/>
            </a:pPr>
            <a:r>
              <a:rPr lang="en-US" sz="1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severe symptomatic case.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365760" y="4151376"/>
            <a:ext cx="11457432" cy="2432304"/>
          </a:xfrm>
          <a:prstGeom prst="roundRect">
            <a:avLst>
              <a:gd name="adj" fmla="val 1880"/>
            </a:avLst>
          </a:prstGeom>
          <a:solidFill>
            <a:srgbClr val="FDEAEA"/>
          </a:solidFill>
          <a:ln w="15875">
            <a:solidFill>
              <a:srgbClr val="B91C1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48640" y="4215384"/>
            <a:ext cx="11109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9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 FLAGS — JUNIOR STAFF: CALL SENIOR ON-CALL IMMEDIATELY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48640" y="4517136"/>
            <a:ext cx="5545836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Airway compromise or stridor — laryngospasm is an airway emergency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seizure at any point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QT prolongation or arrhythmia on cardiac monitoring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368796" y="4517136"/>
            <a:ext cx="5545836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Calcium not responding to the first bolus — check magnesium before repeating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Post-thyroidectomy patient with worsening symptoms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PHEOCHROMOCYTOMA CRISIS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65760" y="65836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86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MANSOURA ENDOCRINOLOGY ICU — QUICK CARD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9006840" y="164592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Paroxysmal severe HTN</a:t>
            </a:r>
            <a:endParaRPr lang="en-US" sz="1050" dirty="0"/>
          </a:p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 tachycardia + headache</a:t>
            </a:r>
            <a:endParaRPr lang="en-US" sz="1050" dirty="0"/>
          </a:p>
          <a:p>
            <a:pPr algn="r" indent="0" marL="0">
              <a:buNone/>
            </a:pPr>
            <a:r>
              <a:rPr lang="en-US" sz="105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 diaphoresis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91C1C"/>
          </a:solidFill>
          <a:ln/>
        </p:spPr>
      </p:sp>
      <p:sp>
        <p:nvSpPr>
          <p:cNvPr id="6" name="Text 4"/>
          <p:cNvSpPr/>
          <p:nvPr/>
        </p:nvSpPr>
        <p:spPr>
          <a:xfrm>
            <a:off x="411480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NEVER BETA-BLOCK FIRST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65760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DEAEA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8056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Beta-blocker before alpha-blockade risks unopposed vasoconstriction → pulmonary edema / worse crisis.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448763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10" name="Shape 8"/>
          <p:cNvSpPr/>
          <p:nvPr/>
        </p:nvSpPr>
        <p:spPr>
          <a:xfrm>
            <a:off x="2704795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91C1C"/>
          </a:solidFill>
          <a:ln/>
        </p:spPr>
      </p:sp>
      <p:sp>
        <p:nvSpPr>
          <p:cNvPr id="11" name="Text 9"/>
          <p:cNvSpPr/>
          <p:nvPr/>
        </p:nvSpPr>
        <p:spPr>
          <a:xfrm>
            <a:off x="2750515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ALPHA-BLOCKADE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704795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DEAEA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87091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Phentolamine 1–5mg IV bolus q5–10min, OR IV nitroprusside, OR IV urapidil.</a:t>
            </a:r>
            <a:endParaRPr lang="en-US" sz="900" dirty="0"/>
          </a:p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AVAILABILITY NOT CONFIRMED at Mansoura.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87798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15" name="Shape 13"/>
          <p:cNvSpPr/>
          <p:nvPr/>
        </p:nvSpPr>
        <p:spPr>
          <a:xfrm>
            <a:off x="5043830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0F6B6B"/>
          </a:solidFill>
          <a:ln/>
        </p:spPr>
      </p:sp>
      <p:sp>
        <p:nvSpPr>
          <p:cNvPr id="16" name="Text 14"/>
          <p:cNvSpPr/>
          <p:nvPr/>
        </p:nvSpPr>
        <p:spPr>
          <a:xfrm>
            <a:off x="5089550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THEN FLUIDS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043830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126126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Volume resuscitation AFTER alpha-blockade starts — not before.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7126834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20" name="Shape 18"/>
          <p:cNvSpPr/>
          <p:nvPr/>
        </p:nvSpPr>
        <p:spPr>
          <a:xfrm>
            <a:off x="7382866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B8860B"/>
          </a:solidFill>
          <a:ln/>
        </p:spPr>
      </p:sp>
      <p:sp>
        <p:nvSpPr>
          <p:cNvPr id="21" name="Text 19"/>
          <p:cNvSpPr/>
          <p:nvPr/>
        </p:nvSpPr>
        <p:spPr>
          <a:xfrm>
            <a:off x="7428586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MONITOR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382866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465162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Continuous BP + cardiac monitoring. Watch for post-crisis hypotension.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9465869" y="2107692"/>
            <a:ext cx="274320" cy="219456"/>
          </a:xfrm>
          <a:prstGeom prst="rightArrow">
            <a:avLst/>
          </a:prstGeom>
          <a:solidFill>
            <a:srgbClr val="1F3864"/>
          </a:solidFill>
          <a:ln/>
        </p:spPr>
      </p:sp>
      <p:sp>
        <p:nvSpPr>
          <p:cNvPr id="25" name="Shape 23"/>
          <p:cNvSpPr/>
          <p:nvPr/>
        </p:nvSpPr>
        <p:spPr>
          <a:xfrm>
            <a:off x="9721901" y="1143000"/>
            <a:ext cx="2101291" cy="384048"/>
          </a:xfrm>
          <a:prstGeom prst="roundRect">
            <a:avLst>
              <a:gd name="adj" fmla="val 14286"/>
            </a:avLst>
          </a:prstGeom>
          <a:solidFill>
            <a:srgbClr val="1E7B34"/>
          </a:solidFill>
          <a:ln/>
        </p:spPr>
      </p:sp>
      <p:sp>
        <p:nvSpPr>
          <p:cNvPr id="26" name="Text 24"/>
          <p:cNvSpPr/>
          <p:nvPr/>
        </p:nvSpPr>
        <p:spPr>
          <a:xfrm>
            <a:off x="9767621" y="1143000"/>
            <a:ext cx="200985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PLAN SURGERY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9721901" y="1527048"/>
            <a:ext cx="2101291" cy="1764792"/>
          </a:xfrm>
          <a:prstGeom prst="roundRect">
            <a:avLst>
              <a:gd name="adj" fmla="val 3109"/>
            </a:avLst>
          </a:prstGeom>
          <a:solidFill>
            <a:srgbClr val="F4F4F4"/>
          </a:solidFill>
          <a:ln w="9525">
            <a:solidFill>
              <a:srgbClr val="CCCCC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804197" y="1600200"/>
            <a:ext cx="1936699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9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Involve anesthesiology/surgery once pharmacologically stabilized.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365760" y="3474720"/>
            <a:ext cx="11457432" cy="548640"/>
          </a:xfrm>
          <a:prstGeom prst="roundRect">
            <a:avLst>
              <a:gd name="adj" fmla="val 8333"/>
            </a:avLst>
          </a:prstGeom>
          <a:solidFill>
            <a:srgbClr val="E6F1F1"/>
          </a:solidFill>
          <a:ln w="12700">
            <a:solidFill>
              <a:srgbClr val="0F6B6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3474720"/>
            <a:ext cx="11109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ENDOCRINE ON-CALL:  </a:t>
            </a:r>
            <a:pPr indent="0" marL="0">
              <a:buNone/>
            </a:pPr>
            <a:r>
              <a:rPr lang="en-US" sz="1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immediately on suspicion.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365760" y="4151376"/>
            <a:ext cx="11457432" cy="2432304"/>
          </a:xfrm>
          <a:prstGeom prst="roundRect">
            <a:avLst>
              <a:gd name="adj" fmla="val 1880"/>
            </a:avLst>
          </a:prstGeom>
          <a:solidFill>
            <a:srgbClr val="FDEAEA"/>
          </a:solidFill>
          <a:ln w="15875">
            <a:solidFill>
              <a:srgbClr val="B91C1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48640" y="4215384"/>
            <a:ext cx="11109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9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 FLAGS — JUNIOR STAFF: CALL SENIOR ON-CALL IMMEDIATELY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48640" y="4517136"/>
            <a:ext cx="5545836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SBP &gt;200 mmHg or any hypertensive-emergency sign (chest pain, focal deficit, pulmonary edema)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arrhythmia at any point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368796" y="4517136"/>
            <a:ext cx="5545836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beta-blocker given before alpha-blockade confirmed adequate — flag immediately, near-miss or real</a:t>
            </a:r>
            <a:endParaRPr lang="en-US" sz="1000" dirty="0"/>
          </a:p>
          <a:p>
            <a:pPr marL="177800" indent="-177800">
              <a:lnSpc>
                <a:spcPct val="102000"/>
              </a:lnSpc>
              <a:spcAft>
                <a:spcPts val="300"/>
              </a:spcAft>
              <a:buSzPct val="100000"/>
              <a:buChar char="●"/>
            </a:pPr>
            <a:r>
              <a:rPr lang="en-US" sz="1000" dirty="0">
                <a:solidFill>
                  <a:srgbClr val="5C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Suspected tumor rupture/hemorrhage: severe abdominal pain + hemodynamic instability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2026-07-20T17:10:50Z</dcterms:created>
  <dcterms:modified xsi:type="dcterms:W3CDTF">2026-07-20T17:10:50Z</dcterms:modified>
</cp:coreProperties>
</file>